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svg"/><Relationship Id="rId12" Type="http://schemas.openxmlformats.org/officeDocument/2006/relationships/image" Target="../media/image-4-12.png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transactional data to guide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7008"/>
            <a:ext cx="43399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RECOMMENDATIONS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537930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Actionable Insights</a:t>
            </a:r>
            <a:endParaRPr lang="en-US" sz="6100" dirty="0"/>
          </a:p>
        </p:txBody>
      </p:sp>
      <p:sp>
        <p:nvSpPr>
          <p:cNvPr id="4" name="Text 2"/>
          <p:cNvSpPr/>
          <p:nvPr/>
        </p:nvSpPr>
        <p:spPr>
          <a:xfrm>
            <a:off x="2231946" y="32813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776901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to increase subscriber base.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868454"/>
            <a:ext cx="4534138" cy="453413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2204" y="4280892"/>
            <a:ext cx="336590" cy="3365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82269" y="28736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82269" y="3369231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 to grow the "Loyal" segment.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868454"/>
            <a:ext cx="4534138" cy="4534138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7605" y="3856672"/>
            <a:ext cx="336590" cy="3365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61019" y="4504730"/>
            <a:ext cx="30345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61019" y="500026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sales boosts with margin control.</a:t>
            </a:r>
            <a:endParaRPr lang="en-US" sz="18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868454"/>
            <a:ext cx="4534138" cy="453413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4373" y="4967168"/>
            <a:ext cx="336590" cy="33659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82269" y="61357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582269" y="6631305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and best-selling items in campaigns.</a:t>
            </a:r>
            <a:endParaRPr lang="en-US" sz="18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868454"/>
            <a:ext cx="4534138" cy="453413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07605" y="6077545"/>
            <a:ext cx="336590" cy="33659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231946" y="57279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837724" y="6223516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efforts on high-revenue age groups and express-shipping users.</a:t>
            </a:r>
            <a:endParaRPr lang="en-US" sz="18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131" y="2868454"/>
            <a:ext cx="4534138" cy="4534138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2204" y="5653326"/>
            <a:ext cx="336590" cy="336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36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494598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Data-Driven Strategy</a:t>
            </a:r>
            <a:endParaRPr lang="en-US" sz="8850" dirty="0"/>
          </a:p>
        </p:txBody>
      </p:sp>
      <p:sp>
        <p:nvSpPr>
          <p:cNvPr id="4" name="Shape 2"/>
          <p:cNvSpPr/>
          <p:nvPr/>
        </p:nvSpPr>
        <p:spPr>
          <a:xfrm>
            <a:off x="837724" y="4261604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244" y="4261604"/>
            <a:ext cx="121920" cy="21842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98959" y="4531400"/>
            <a:ext cx="32340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3,900 Purchases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5026938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Transactional data across various product categories.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4261604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293" y="4261604"/>
            <a:ext cx="121920" cy="218420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97009" y="45314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Uncover Key Insights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97009" y="502693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Spending patterns, customer segments, and product preferences.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9633823" y="4261604"/>
            <a:ext cx="4158853" cy="2184202"/>
          </a:xfrm>
          <a:prstGeom prst="roundRect">
            <a:avLst>
              <a:gd name="adj" fmla="val 6698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43" y="4261604"/>
            <a:ext cx="121920" cy="218420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95059" y="45314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Guide Decisions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95059" y="5026938"/>
            <a:ext cx="35278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Inform strategic choices on marketing and operations.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014" y="537448"/>
            <a:ext cx="2299454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SUMMARY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84014" y="902851"/>
            <a:ext cx="4671298" cy="45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 &amp; Data Health</a:t>
            </a:r>
            <a:endParaRPr lang="en-US" sz="2850" dirty="0"/>
          </a:p>
        </p:txBody>
      </p:sp>
      <p:sp>
        <p:nvSpPr>
          <p:cNvPr id="4" name="Text 2"/>
          <p:cNvSpPr/>
          <p:nvPr/>
        </p:nvSpPr>
        <p:spPr>
          <a:xfrm>
            <a:off x="684014" y="1831658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Size: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3,900 Rows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/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18 Columns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4014" y="2320290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 (Age, Gender, Location, Subscription)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4014" y="2701409"/>
            <a:ext cx="63928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Details (Item, Category, Amount, Season, Size, Color)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4014" y="3082528"/>
            <a:ext cx="6392823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Shopping Behavior (Discount, Promo, Previous Purchases, Frequency, Rating, Shipping)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84014" y="3927872"/>
            <a:ext cx="6392823" cy="830461"/>
          </a:xfrm>
          <a:prstGeom prst="roundRect">
            <a:avLst>
              <a:gd name="adj" fmla="val 3530"/>
            </a:avLst>
          </a:prstGeom>
          <a:solidFill>
            <a:srgbClr val="49042A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396" y="4214455"/>
            <a:ext cx="244316" cy="19538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319093" y="4172069"/>
            <a:ext cx="556236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Data: 37 values in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Rating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column.</a:t>
            </a:r>
            <a:endParaRPr lang="en-US" sz="15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83" y="1875592"/>
            <a:ext cx="6392823" cy="63928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12188"/>
            <a:ext cx="56230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EXPLORATORY DATA ANALYSIS (PYTHON)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759863"/>
            <a:ext cx="836283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 &amp; Feature Engineering</a:t>
            </a:r>
            <a:endParaRPr lang="en-US" sz="3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2759869"/>
            <a:ext cx="239316" cy="23931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58478"/>
            <a:ext cx="6357818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3239095"/>
            <a:ext cx="35900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37724" y="3734633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 (pandas); checked structure and summary statistics.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4858" y="2759869"/>
            <a:ext cx="239316" cy="239316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858" y="3058478"/>
            <a:ext cx="6357818" cy="304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34858" y="3239095"/>
            <a:ext cx="29413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Handling Missing Data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434858" y="3734633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missing Review Ratings using the median rating per product category.</a:t>
            </a:r>
            <a:endParaRPr lang="en-US" sz="18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949309"/>
            <a:ext cx="239316" cy="239316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724" y="5271849"/>
            <a:ext cx="6357818" cy="3048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837724" y="5476399"/>
            <a:ext cx="40199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Standardization &amp; Consistency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837724" y="5971937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Renamed columns to snake_case; dropped redundant 'promo_code_used' column.</a:t>
            </a:r>
            <a:endParaRPr lang="en-US" sz="185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4858" y="4949309"/>
            <a:ext cx="239316" cy="239316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4858" y="5295781"/>
            <a:ext cx="6357818" cy="3048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7434858" y="54763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9" name="Text 9"/>
          <p:cNvSpPr/>
          <p:nvPr/>
        </p:nvSpPr>
        <p:spPr>
          <a:xfrm>
            <a:off x="7434858" y="5971937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age_group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purchase_frequency_days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columns.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079" y="347305"/>
            <a:ext cx="2726055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ANALYSIS: REVENUE &amp; SPENDING</a:t>
            </a:r>
            <a:endParaRPr lang="en-US" sz="1150" dirty="0"/>
          </a:p>
        </p:txBody>
      </p:sp>
      <p:sp>
        <p:nvSpPr>
          <p:cNvPr id="3" name="Text 1"/>
          <p:cNvSpPr/>
          <p:nvPr/>
        </p:nvSpPr>
        <p:spPr>
          <a:xfrm>
            <a:off x="442079" y="583525"/>
            <a:ext cx="435018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Gender and Shipping Type Comparison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442079" y="1196340"/>
            <a:ext cx="1783318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Gender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42079" y="1545431"/>
            <a:ext cx="6719054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generated significantly more revenue.</a:t>
            </a:r>
            <a:endParaRPr lang="en-US" sz="9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079" y="1889522"/>
            <a:ext cx="6719054" cy="376261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76887" y="1196340"/>
            <a:ext cx="271641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Shipping Type vs. Average Spend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76887" y="1545431"/>
            <a:ext cx="6719054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 shipping users have a slightly higher average purchase amount.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7476887" y="1889522"/>
            <a:ext cx="6719054" cy="1121450"/>
          </a:xfrm>
          <a:prstGeom prst="roundRect">
            <a:avLst>
              <a:gd name="adj" fmla="val 16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84507" y="1897142"/>
            <a:ext cx="6703814" cy="36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610832" y="1980486"/>
            <a:ext cx="3095625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Shipping Type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10966490" y="1980486"/>
            <a:ext cx="3095625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Avg. Spend (USD)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7484507" y="2265878"/>
            <a:ext cx="6703814" cy="36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610832" y="2349222"/>
            <a:ext cx="3095625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10966490" y="2349222"/>
            <a:ext cx="3095625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58.46</a:t>
            </a:r>
            <a:endParaRPr lang="en-US" sz="950" dirty="0"/>
          </a:p>
        </p:txBody>
      </p:sp>
      <p:sp>
        <p:nvSpPr>
          <p:cNvPr id="16" name="Shape 13"/>
          <p:cNvSpPr/>
          <p:nvPr/>
        </p:nvSpPr>
        <p:spPr>
          <a:xfrm>
            <a:off x="7484507" y="2634615"/>
            <a:ext cx="6703814" cy="36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610832" y="2717959"/>
            <a:ext cx="3095625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10966490" y="2717959"/>
            <a:ext cx="3095625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60.48</a:t>
            </a:r>
            <a:endParaRPr lang="en-US" sz="950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87" y="3153013"/>
            <a:ext cx="6719054" cy="67190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17965"/>
            <a:ext cx="52530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ANALYSIS: PRODUCT &amp; DISCOUNT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265640"/>
            <a:ext cx="844891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Products and Discount Dependency</a:t>
            </a:r>
            <a:endParaRPr lang="en-US" sz="3500" dirty="0"/>
          </a:p>
        </p:txBody>
      </p:sp>
      <p:sp>
        <p:nvSpPr>
          <p:cNvPr id="4" name="Shape 2"/>
          <p:cNvSpPr/>
          <p:nvPr/>
        </p:nvSpPr>
        <p:spPr>
          <a:xfrm>
            <a:off x="837724" y="3546872"/>
            <a:ext cx="4158734" cy="2864763"/>
          </a:xfrm>
          <a:prstGeom prst="roundRect">
            <a:avLst>
              <a:gd name="adj" fmla="val 5107"/>
            </a:avLst>
          </a:prstGeom>
          <a:solidFill>
            <a:srgbClr val="25283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516392"/>
            <a:ext cx="4158734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98" y="3187898"/>
            <a:ext cx="718066" cy="718066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382" y="3403283"/>
            <a:ext cx="287179" cy="2871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07519" y="41452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5 Rated Products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107519" y="4640818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 (3.86), Sandals (3.84), Boots (3.82), Hat (3.80), Skirt (3.78).</a:t>
            </a:r>
            <a:endParaRPr lang="en-US" sz="1850" dirty="0"/>
          </a:p>
        </p:txBody>
      </p:sp>
      <p:sp>
        <p:nvSpPr>
          <p:cNvPr id="10" name="Shape 5"/>
          <p:cNvSpPr/>
          <p:nvPr/>
        </p:nvSpPr>
        <p:spPr>
          <a:xfrm>
            <a:off x="5235773" y="3546872"/>
            <a:ext cx="4158734" cy="2864763"/>
          </a:xfrm>
          <a:prstGeom prst="roundRect">
            <a:avLst>
              <a:gd name="adj" fmla="val 5107"/>
            </a:avLst>
          </a:prstGeom>
          <a:solidFill>
            <a:srgbClr val="252833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773" y="3516392"/>
            <a:ext cx="4158734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048" y="3187898"/>
            <a:ext cx="718066" cy="718066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1432" y="3403283"/>
            <a:ext cx="287179" cy="28717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505569" y="4145280"/>
            <a:ext cx="361914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505569" y="4992767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Hat (50.00%), Sneakers (49.66%), Coat (49.07%) have the highest discount rates.</a:t>
            </a:r>
            <a:endParaRPr lang="en-US" sz="1850" dirty="0"/>
          </a:p>
        </p:txBody>
      </p:sp>
      <p:sp>
        <p:nvSpPr>
          <p:cNvPr id="16" name="Shape 8"/>
          <p:cNvSpPr/>
          <p:nvPr/>
        </p:nvSpPr>
        <p:spPr>
          <a:xfrm>
            <a:off x="9633823" y="3546872"/>
            <a:ext cx="4158853" cy="2864763"/>
          </a:xfrm>
          <a:prstGeom prst="roundRect">
            <a:avLst>
              <a:gd name="adj" fmla="val 5107"/>
            </a:avLst>
          </a:prstGeom>
          <a:solidFill>
            <a:srgbClr val="252833"/>
          </a:solidFill>
          <a:ln/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3823" y="3516392"/>
            <a:ext cx="4158853" cy="12192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4217" y="3187898"/>
            <a:ext cx="718066" cy="718066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69601" y="3403283"/>
            <a:ext cx="287179" cy="287179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903619" y="4145280"/>
            <a:ext cx="36192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903619" y="4992767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839 customers who used discounts but still spent above the average purchase amount.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298144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ANALYSIS: CUSTOMER SEGMENTATION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418862" y="552926"/>
            <a:ext cx="357425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Loyalty and Subscription Behavior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18862" y="1133594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18862" y="1464350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Classification based on purchase history:</a:t>
            </a:r>
            <a:endParaRPr lang="en-US" sz="900" dirty="0"/>
          </a:p>
        </p:txBody>
      </p:sp>
      <p:sp>
        <p:nvSpPr>
          <p:cNvPr id="6" name="Shape 4"/>
          <p:cNvSpPr/>
          <p:nvPr/>
        </p:nvSpPr>
        <p:spPr>
          <a:xfrm>
            <a:off x="418862" y="1790343"/>
            <a:ext cx="6750368" cy="726400"/>
          </a:xfrm>
          <a:prstGeom prst="roundRect">
            <a:avLst>
              <a:gd name="adj" fmla="val 2472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538520" y="1910001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38520" y="2205633"/>
            <a:ext cx="651105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3,116 Customers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418862" y="2636401"/>
            <a:ext cx="6750368" cy="726400"/>
          </a:xfrm>
          <a:prstGeom prst="roundRect">
            <a:avLst>
              <a:gd name="adj" fmla="val 2472"/>
            </a:avLst>
          </a:prstGeom>
          <a:solidFill>
            <a:srgbClr val="444752"/>
          </a:solidFill>
          <a:ln/>
        </p:spPr>
      </p:sp>
      <p:sp>
        <p:nvSpPr>
          <p:cNvPr id="10" name="Text 8"/>
          <p:cNvSpPr/>
          <p:nvPr/>
        </p:nvSpPr>
        <p:spPr>
          <a:xfrm>
            <a:off x="538520" y="2756059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Returning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38520" y="3051691"/>
            <a:ext cx="651105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701 Customers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418862" y="3482459"/>
            <a:ext cx="6750368" cy="726400"/>
          </a:xfrm>
          <a:prstGeom prst="roundRect">
            <a:avLst>
              <a:gd name="adj" fmla="val 2472"/>
            </a:avLst>
          </a:prstGeom>
          <a:solidFill>
            <a:srgbClr val="444752"/>
          </a:solidFill>
          <a:ln/>
        </p:spPr>
      </p:sp>
      <p:sp>
        <p:nvSpPr>
          <p:cNvPr id="13" name="Text 11"/>
          <p:cNvSpPr/>
          <p:nvPr/>
        </p:nvSpPr>
        <p:spPr>
          <a:xfrm>
            <a:off x="538520" y="360211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38520" y="3897749"/>
            <a:ext cx="651105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 Customers</a:t>
            </a:r>
            <a:endParaRPr lang="en-US" sz="9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62" y="4343400"/>
            <a:ext cx="6750368" cy="675036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468791" y="1133594"/>
            <a:ext cx="2548890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Subscribers vs. Non-Subscribers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468791" y="1464350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Non-subscribers account for higher total revenue, but repeat buyers are more likely to subscribe.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7468791" y="1763435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Non-Subscribers: 2,847 customers / $170,436 Revenue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7468791" y="1996678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Subscribers: 1,053 customers / $62,645 Revenue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7468791" y="2229922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Repeat Buyers (&gt;5 purchases): 958 are Subscribers (Yes)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8547"/>
            <a:ext cx="52535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ANALYSIS: PRODUCT CATEGORIES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156222"/>
            <a:ext cx="603265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3 Products Per Category</a:t>
            </a:r>
            <a:endParaRPr lang="en-US" sz="3500" dirty="0"/>
          </a:p>
        </p:txBody>
      </p:sp>
      <p:sp>
        <p:nvSpPr>
          <p:cNvPr id="4" name="Shape 2"/>
          <p:cNvSpPr/>
          <p:nvPr/>
        </p:nvSpPr>
        <p:spPr>
          <a:xfrm>
            <a:off x="837724" y="3078480"/>
            <a:ext cx="12954952" cy="3442454"/>
          </a:xfrm>
          <a:prstGeom prst="roundRect">
            <a:avLst>
              <a:gd name="adj" fmla="val 10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08610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237309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Rank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2382441" y="3237309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Category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6264354" y="3237309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Item Purchased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440239" y="3237309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Orders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377154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3922752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2382441" y="3922752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Accessories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6264354" y="3922752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Jewelry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1440239" y="3922752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171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45344" y="4456986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84659" y="4608195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2382441" y="4608195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Clothing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6264354" y="4608195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Blouse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1440239" y="4608195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171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45344" y="514242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84659" y="5293638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2382441" y="5293638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Footwear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6264354" y="5293638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Sandals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11440239" y="5293638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160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845344" y="5827871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84659" y="5979081"/>
            <a:ext cx="8115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2382441" y="5979081"/>
            <a:ext cx="33956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Outerwear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6264354" y="5979081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Jacket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11440239" y="5979081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163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524" y="450652"/>
            <a:ext cx="2639735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ANALYSIS: AGE GROUPS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73524" y="756999"/>
            <a:ext cx="418623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Contribution by Age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73524" y="1388269"/>
            <a:ext cx="13483352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Adults contribute the highest total revenue, followed closely by Middle-aged customers.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524" y="1834634"/>
            <a:ext cx="13483352" cy="75505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2025-10-21T15:00:39Z</dcterms:created>
  <dcterms:modified xsi:type="dcterms:W3CDTF">2025-10-21T15:00:39Z</dcterms:modified>
</cp:coreProperties>
</file>